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/>
  <p:notesSz cx="6858000" cy="9144000"/>
  <p:embeddedFontLst>
    <p:embeddedFont>
      <p:font typeface="Open Sans" pitchFamily="34" charset="0"/>
      <p:regular r:id="rId41"/>
      <p:bold r:id="rId42"/>
      <p:italic r:id="rId43"/>
    </p:embeddedFont>
    <p:embeddedFont>
      <p:font typeface="DM Sans Bold" charset="0"/>
      <p:regular r:id="rId44"/>
    </p:embeddedFont>
    <p:embeddedFont>
      <p:font typeface="Open Sans Semibold" pitchFamily="34" charset="0"/>
      <p:bold r:id="rId45"/>
    </p:embeddedFont>
    <p:embeddedFont>
      <p:font typeface="Oswald Bold" charset="0"/>
      <p:regular r:id="rId46"/>
    </p:embeddedFont>
    <p:embeddedFont>
      <p:font typeface="MV Boli" pitchFamily="2" charset="0"/>
      <p:regular r:id="rId47"/>
    </p:embeddedFont>
    <p:embeddedFont>
      <p:font typeface="Oswald" pitchFamily="2" charset="0"/>
      <p:regular r:id="rId48"/>
    </p:embeddedFont>
    <p:embeddedFont>
      <p:font typeface="Alatsi" charset="0"/>
      <p:regular r:id="rId49"/>
    </p:embeddedFont>
    <p:embeddedFont>
      <p:font typeface="Calibri" pitchFamily="34" charset="0"/>
      <p:regular r:id="rId50"/>
      <p:bold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8" d="100"/>
          <a:sy n="38" d="100"/>
        </p:scale>
        <p:origin x="-976" y="-2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188210" y="4000500"/>
            <a:ext cx="15443662" cy="3357135"/>
            <a:chOff x="0" y="0"/>
            <a:chExt cx="2131603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31603" cy="812800"/>
            </a:xfrm>
            <a:custGeom>
              <a:avLst/>
              <a:gdLst/>
              <a:ahLst/>
              <a:cxnLst/>
              <a:rect l="l" t="t" r="r" b="b"/>
              <a:pathLst>
                <a:path w="2131603" h="812800">
                  <a:moveTo>
                    <a:pt x="0" y="0"/>
                  </a:moveTo>
                  <a:lnTo>
                    <a:pt x="2131603" y="0"/>
                  </a:lnTo>
                  <a:lnTo>
                    <a:pt x="2131603" y="812800"/>
                  </a:lnTo>
                  <a:lnTo>
                    <a:pt x="0" y="812800"/>
                  </a:lnTo>
                  <a:close/>
                </a:path>
              </a:pathLst>
            </a:cu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31603" cy="83185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557618" y="4395795"/>
            <a:ext cx="14704846" cy="24878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b="1" spc="692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EXPLORATION ET ANALYSE DE ADVENTUREWORKS</a:t>
            </a:r>
          </a:p>
        </p:txBody>
      </p:sp>
      <p:sp>
        <p:nvSpPr>
          <p:cNvPr id="9" name="Freeform 9"/>
          <p:cNvSpPr/>
          <p:nvPr/>
        </p:nvSpPr>
        <p:spPr>
          <a:xfrm>
            <a:off x="4114800" y="0"/>
            <a:ext cx="10744200" cy="2019300"/>
          </a:xfrm>
          <a:custGeom>
            <a:avLst/>
            <a:gdLst/>
            <a:ahLst/>
            <a:cxnLst/>
            <a:rect l="l" t="t" r="r" b="b"/>
            <a:pathLst>
              <a:path w="9185074" h="2566418">
                <a:moveTo>
                  <a:pt x="0" y="0"/>
                </a:moveTo>
                <a:lnTo>
                  <a:pt x="9185074" y="0"/>
                </a:lnTo>
                <a:lnTo>
                  <a:pt x="9185074" y="2566418"/>
                </a:lnTo>
                <a:lnTo>
                  <a:pt x="0" y="2566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02065" y="7886700"/>
            <a:ext cx="5740308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 b="1" dirty="0" err="1">
                <a:solidFill>
                  <a:srgbClr val="0070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Réalisé</a:t>
            </a:r>
            <a:r>
              <a:rPr lang="en-US" sz="2699" b="1" dirty="0">
                <a:solidFill>
                  <a:srgbClr val="0070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par : 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endParaRPr lang="en-US" sz="2699" b="1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EL HARKAOUI </a:t>
            </a:r>
            <a:r>
              <a:rPr lang="en-US" sz="2699" b="1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Meriem</a:t>
            </a:r>
            <a:endParaRPr lang="en-US" sz="2699" b="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sz="2699" b="1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OUABBI  Mohammed </a:t>
            </a:r>
          </a:p>
          <a:p>
            <a:pPr algn="l">
              <a:lnSpc>
                <a:spcPts val="3509"/>
              </a:lnSpc>
              <a:spcBef>
                <a:spcPct val="0"/>
              </a:spcBef>
            </a:pPr>
            <a:endParaRPr lang="en-US" sz="269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509"/>
              </a:lnSpc>
              <a:spcBef>
                <a:spcPct val="0"/>
              </a:spcBef>
            </a:pPr>
            <a:endParaRPr lang="en-US" sz="269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439113" y="7886700"/>
            <a:ext cx="6224624" cy="2180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79"/>
              </a:lnSpc>
            </a:pPr>
            <a:r>
              <a:rPr lang="en-US" sz="2599" b="1" dirty="0" err="1">
                <a:solidFill>
                  <a:srgbClr val="0070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Encadré</a:t>
            </a:r>
            <a:r>
              <a:rPr lang="en-US" sz="2599" b="1" dirty="0">
                <a:solidFill>
                  <a:srgbClr val="0070C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par :</a:t>
            </a:r>
          </a:p>
          <a:p>
            <a:pPr algn="l">
              <a:lnSpc>
                <a:spcPts val="3379"/>
              </a:lnSpc>
              <a:spcBef>
                <a:spcPct val="0"/>
              </a:spcBef>
            </a:pPr>
            <a:endParaRPr lang="en-US" sz="2599" b="1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algn="l">
              <a:lnSpc>
                <a:spcPts val="3379"/>
              </a:lnSpc>
              <a:spcBef>
                <a:spcPct val="0"/>
              </a:spcBef>
            </a:pPr>
            <a:r>
              <a:rPr lang="en-US" sz="2599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Pr. </a:t>
            </a:r>
            <a:r>
              <a:rPr lang="en-US" sz="2599" b="1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ELBAGHAZAOUI </a:t>
            </a:r>
            <a:r>
              <a:rPr lang="en-US" sz="2599" b="1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Bahaa</a:t>
            </a:r>
            <a:r>
              <a:rPr lang="en-US" sz="2599" b="1" dirty="0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599" b="1" dirty="0" err="1">
                <a:solidFill>
                  <a:srgbClr val="231F20"/>
                </a:solidFill>
                <a:latin typeface="Open Sauce"/>
                <a:ea typeface="Open Sauce"/>
                <a:cs typeface="Open Sauce"/>
                <a:sym typeface="Open Sauce"/>
              </a:rPr>
              <a:t>Eddine</a:t>
            </a:r>
            <a:endParaRPr lang="en-US" sz="2599" b="1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379"/>
              </a:lnSpc>
              <a:spcBef>
                <a:spcPct val="0"/>
              </a:spcBef>
            </a:pPr>
            <a:endParaRPr lang="en-US" sz="2599" dirty="0">
              <a:solidFill>
                <a:srgbClr val="231F2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20076" y="1800060"/>
            <a:ext cx="15443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800" dirty="0">
                <a:solidFill>
                  <a:schemeClr val="accent3">
                    <a:lumMod val="75000"/>
                  </a:schemeClr>
                </a:solidFill>
              </a:rPr>
              <a:t>Transformation Digitale Industrielle (TDI)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220076" y="2914344"/>
            <a:ext cx="15443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000" b="1" u="sng" dirty="0" smtClean="0"/>
              <a:t>Module : </a:t>
            </a:r>
            <a:r>
              <a:rPr lang="fr-FR" sz="4000" dirty="0" smtClean="0"/>
              <a:t>Pilotage </a:t>
            </a:r>
            <a:r>
              <a:rPr lang="fr-FR" sz="4000" dirty="0"/>
              <a:t>de la Performance et Tableaux de bord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830621" y="348265"/>
            <a:ext cx="11649101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DES DONNÉES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30621" y="2272964"/>
            <a:ext cx="12520424" cy="463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8920" lvl="1" indent="-369460" algn="just">
              <a:lnSpc>
                <a:spcPts val="7461"/>
              </a:lnSpc>
              <a:buFont typeface="Arial"/>
              <a:buChar char="•"/>
            </a:pPr>
            <a:r>
              <a:rPr lang="en-US" sz="3422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l’identification et le traitement des valeurs manquantes</a:t>
            </a:r>
          </a:p>
          <a:p>
            <a:pPr marL="738920" lvl="1" indent="-369460" algn="just">
              <a:lnSpc>
                <a:spcPts val="7461"/>
              </a:lnSpc>
              <a:buFont typeface="Arial"/>
              <a:buChar char="•"/>
            </a:pPr>
            <a:r>
              <a:rPr lang="en-US" sz="3422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la vérification des duplications</a:t>
            </a:r>
          </a:p>
          <a:p>
            <a:pPr marL="738920" lvl="1" indent="-369460" algn="just">
              <a:lnSpc>
                <a:spcPts val="7461"/>
              </a:lnSpc>
              <a:buFont typeface="Arial"/>
              <a:buChar char="•"/>
            </a:pPr>
            <a:r>
              <a:rPr lang="en-US" sz="3422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 l’extraction des colonnes importantes.</a:t>
            </a:r>
          </a:p>
          <a:p>
            <a:pPr marL="738920" lvl="1" indent="-369460" algn="just">
              <a:lnSpc>
                <a:spcPts val="7461"/>
              </a:lnSpc>
              <a:buFont typeface="Arial"/>
              <a:buChar char="•"/>
            </a:pPr>
            <a:r>
              <a:rPr lang="en-US" sz="3422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jointures spécifiques pour enrichir les données </a:t>
            </a:r>
          </a:p>
          <a:p>
            <a:pPr algn="just">
              <a:lnSpc>
                <a:spcPts val="7461"/>
              </a:lnSpc>
            </a:pPr>
            <a:endParaRPr lang="en-US" sz="3422">
              <a:solidFill>
                <a:srgbClr val="231F20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693037" y="1737432"/>
            <a:ext cx="4033112" cy="8220886"/>
          </a:xfrm>
          <a:custGeom>
            <a:avLst/>
            <a:gdLst/>
            <a:ahLst/>
            <a:cxnLst/>
            <a:rect l="l" t="t" r="r" b="b"/>
            <a:pathLst>
              <a:path w="4033112" h="8220886">
                <a:moveTo>
                  <a:pt x="0" y="0"/>
                </a:moveTo>
                <a:lnTo>
                  <a:pt x="4033112" y="0"/>
                </a:lnTo>
                <a:lnTo>
                  <a:pt x="4033112" y="8220887"/>
                </a:lnTo>
                <a:lnTo>
                  <a:pt x="0" y="82208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SalesOrderHeader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1524" y="1708857"/>
            <a:ext cx="3304540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ctr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Valeurs Manquantes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86771" y="3193101"/>
            <a:ext cx="774160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ctr">
              <a:lnSpc>
                <a:spcPts val="38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Colonnes avec données optionnelles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5207" y="3869377"/>
            <a:ext cx="4326739" cy="2287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PurchaseOrderNumber</a:t>
            </a:r>
          </a:p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CreditCardID</a:t>
            </a:r>
          </a:p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CreditCardApprovalCode</a:t>
            </a:r>
          </a:p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CurrencyRateID</a:t>
            </a:r>
          </a:p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7061278"/>
            <a:ext cx="8571071" cy="364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ctr">
              <a:lnSpc>
                <a:spcPts val="2989"/>
              </a:lnSpc>
              <a:buFont typeface="Arial"/>
              <a:buChar char="•"/>
            </a:pPr>
            <a:r>
              <a:rPr lang="en-US" sz="22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Colonnes avec un taux élevée de données manquantes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3058" y="7645161"/>
            <a:ext cx="1983423" cy="353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SalesPersonID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1419" y="4458823"/>
            <a:ext cx="8682134" cy="5656915"/>
          </a:xfrm>
          <a:custGeom>
            <a:avLst/>
            <a:gdLst/>
            <a:ahLst/>
            <a:cxnLst/>
            <a:rect l="l" t="t" r="r" b="b"/>
            <a:pathLst>
              <a:path w="8682134" h="5656915">
                <a:moveTo>
                  <a:pt x="0" y="0"/>
                </a:moveTo>
                <a:lnTo>
                  <a:pt x="8682134" y="0"/>
                </a:lnTo>
                <a:lnTo>
                  <a:pt x="8682134" y="5656915"/>
                </a:lnTo>
                <a:lnTo>
                  <a:pt x="0" y="56569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SalesOrderHeader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2530" y="1699332"/>
            <a:ext cx="2442528" cy="448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509"/>
              </a:lnSpc>
              <a:buFont typeface="Arial"/>
              <a:buChar char="•"/>
            </a:pPr>
            <a:r>
              <a:rPr lang="en-US" sz="2699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Duplications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13587" y="2575347"/>
            <a:ext cx="5158899" cy="424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-aucune duplication n’a été trouvée.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2869" y="3635545"/>
            <a:ext cx="5671185" cy="35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buFont typeface="Arial"/>
              <a:buChar char="•"/>
            </a:pPr>
            <a:r>
              <a:rPr lang="en-US" sz="2199" b="1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Extraction des Colonnes Importantes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32047" y="2526623"/>
            <a:ext cx="5641037" cy="5641037"/>
          </a:xfrm>
          <a:custGeom>
            <a:avLst/>
            <a:gdLst/>
            <a:ahLst/>
            <a:cxnLst/>
            <a:rect l="l" t="t" r="r" b="b"/>
            <a:pathLst>
              <a:path w="5641037" h="5641037">
                <a:moveTo>
                  <a:pt x="0" y="0"/>
                </a:moveTo>
                <a:lnTo>
                  <a:pt x="5641037" y="0"/>
                </a:lnTo>
                <a:lnTo>
                  <a:pt x="5641037" y="5641037"/>
                </a:lnTo>
                <a:lnTo>
                  <a:pt x="0" y="56410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SalesOrderDetail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1524" y="1708857"/>
            <a:ext cx="3304540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ctr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Valeurs Manquantes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86771" y="3193101"/>
            <a:ext cx="7741602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ctr">
              <a:lnSpc>
                <a:spcPts val="3899"/>
              </a:lnSpc>
              <a:buFont typeface="Arial"/>
              <a:buChar char="•"/>
            </a:pPr>
            <a:r>
              <a:rPr lang="en-US" sz="2999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Colonnes avec données optionnelles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5207" y="3869377"/>
            <a:ext cx="3974493" cy="459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9"/>
              </a:lnSpc>
              <a:spcBef>
                <a:spcPct val="0"/>
              </a:spcBef>
            </a:pPr>
            <a:r>
              <a:rPr lang="en-US" sz="2776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CarrierTrackingNumber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94930" y="7615829"/>
            <a:ext cx="2821320" cy="50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328" lvl="1" indent="-336664" algn="ctr">
              <a:lnSpc>
                <a:spcPts val="4054"/>
              </a:lnSpc>
              <a:buFont typeface="Arial"/>
              <a:buChar char="•"/>
            </a:pPr>
            <a:r>
              <a:rPr lang="en-US" sz="3118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Duplications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58827" y="8616696"/>
            <a:ext cx="5958952" cy="48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-aucune duplication n’a été trouvée.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981747"/>
            <a:ext cx="15060691" cy="4687640"/>
          </a:xfrm>
          <a:custGeom>
            <a:avLst/>
            <a:gdLst/>
            <a:ahLst/>
            <a:cxnLst/>
            <a:rect l="l" t="t" r="r" b="b"/>
            <a:pathLst>
              <a:path w="15060691" h="4687640">
                <a:moveTo>
                  <a:pt x="0" y="0"/>
                </a:moveTo>
                <a:lnTo>
                  <a:pt x="15060691" y="0"/>
                </a:lnTo>
                <a:lnTo>
                  <a:pt x="15060691" y="4687640"/>
                </a:lnTo>
                <a:lnTo>
                  <a:pt x="0" y="4687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SalesOrderDetail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80727"/>
            <a:ext cx="5671185" cy="35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buFont typeface="Arial"/>
              <a:buChar char="•"/>
            </a:pPr>
            <a:r>
              <a:rPr lang="en-US" sz="2199" b="1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Extraction des Colonnes Importantes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157" y="2539502"/>
            <a:ext cx="5840185" cy="5579462"/>
          </a:xfrm>
          <a:custGeom>
            <a:avLst/>
            <a:gdLst/>
            <a:ahLst/>
            <a:cxnLst/>
            <a:rect l="l" t="t" r="r" b="b"/>
            <a:pathLst>
              <a:path w="5840185" h="5579462">
                <a:moveTo>
                  <a:pt x="0" y="0"/>
                </a:moveTo>
                <a:lnTo>
                  <a:pt x="5840185" y="0"/>
                </a:lnTo>
                <a:lnTo>
                  <a:pt x="5840185" y="5579462"/>
                </a:lnTo>
                <a:lnTo>
                  <a:pt x="0" y="55794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SalesTerritory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1524" y="1708857"/>
            <a:ext cx="3304540" cy="41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8" lvl="1" indent="-269874" algn="ctr">
              <a:lnSpc>
                <a:spcPts val="3249"/>
              </a:lnSpc>
              <a:buFont typeface="Arial"/>
              <a:buChar char="•"/>
            </a:pPr>
            <a:r>
              <a:rPr lang="en-US" sz="2499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Valeurs Manquantes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55048" y="1782016"/>
            <a:ext cx="2821320" cy="50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3328" lvl="1" indent="-336664" algn="ctr">
              <a:lnSpc>
                <a:spcPts val="4054"/>
              </a:lnSpc>
              <a:buFont typeface="Arial"/>
              <a:buChar char="•"/>
            </a:pPr>
            <a:r>
              <a:rPr lang="en-US" sz="3118">
                <a:solidFill>
                  <a:srgbClr val="8C52FF"/>
                </a:solidFill>
                <a:latin typeface="Alatsi"/>
                <a:ea typeface="Alatsi"/>
                <a:cs typeface="Alatsi"/>
                <a:sym typeface="Alatsi"/>
              </a:rPr>
              <a:t>Duplications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18945" y="2782882"/>
            <a:ext cx="5958952" cy="48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4"/>
              </a:lnSpc>
              <a:spcBef>
                <a:spcPct val="0"/>
              </a:spcBef>
            </a:pPr>
            <a:r>
              <a:rPr lang="en-US" sz="3003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-aucune duplication n’a été trouvée.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8093" y="3071707"/>
            <a:ext cx="14185266" cy="4592480"/>
          </a:xfrm>
          <a:custGeom>
            <a:avLst/>
            <a:gdLst/>
            <a:ahLst/>
            <a:cxnLst/>
            <a:rect l="l" t="t" r="r" b="b"/>
            <a:pathLst>
              <a:path w="14185266" h="4592480">
                <a:moveTo>
                  <a:pt x="0" y="0"/>
                </a:moveTo>
                <a:lnTo>
                  <a:pt x="14185267" y="0"/>
                </a:lnTo>
                <a:lnTo>
                  <a:pt x="14185267" y="4592480"/>
                </a:lnTo>
                <a:lnTo>
                  <a:pt x="0" y="45924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Nettoyage de la Table </a:t>
            </a: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SalesTerritory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80727"/>
            <a:ext cx="5671185" cy="35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buFont typeface="Arial"/>
              <a:buChar char="•"/>
            </a:pPr>
            <a:r>
              <a:rPr lang="en-US" sz="2199" b="1">
                <a:solidFill>
                  <a:srgbClr val="8C52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Extraction des Colonnes Importantes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04611" y="2498471"/>
            <a:ext cx="12809665" cy="3922960"/>
          </a:xfrm>
          <a:custGeom>
            <a:avLst/>
            <a:gdLst/>
            <a:ahLst/>
            <a:cxnLst/>
            <a:rect l="l" t="t" r="r" b="b"/>
            <a:pathLst>
              <a:path w="12809665" h="3922960">
                <a:moveTo>
                  <a:pt x="0" y="0"/>
                </a:moveTo>
                <a:lnTo>
                  <a:pt x="12809665" y="0"/>
                </a:lnTo>
                <a:lnTo>
                  <a:pt x="12809665" y="3922960"/>
                </a:lnTo>
                <a:lnTo>
                  <a:pt x="0" y="39229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Joins pour des Analyses Approfondies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3763" y="1649879"/>
            <a:ext cx="9279731" cy="55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681" lvl="1" indent="-363841" algn="ctr">
              <a:lnSpc>
                <a:spcPts val="4381"/>
              </a:lnSpc>
              <a:buFont typeface="Arial"/>
              <a:buChar char="•"/>
            </a:pPr>
            <a:r>
              <a:rPr lang="en-US" sz="3370" b="1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Jointure des Tables Customer et Person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0783" y="2169384"/>
            <a:ext cx="14139287" cy="6327331"/>
          </a:xfrm>
          <a:custGeom>
            <a:avLst/>
            <a:gdLst/>
            <a:ahLst/>
            <a:cxnLst/>
            <a:rect l="l" t="t" r="r" b="b"/>
            <a:pathLst>
              <a:path w="14139287" h="6327331">
                <a:moveTo>
                  <a:pt x="0" y="0"/>
                </a:moveTo>
                <a:lnTo>
                  <a:pt x="14139287" y="0"/>
                </a:lnTo>
                <a:lnTo>
                  <a:pt x="14139287" y="6327331"/>
                </a:lnTo>
                <a:lnTo>
                  <a:pt x="0" y="63273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Joins pour des Analyses Approfondies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8817" y="1468917"/>
            <a:ext cx="14561252" cy="547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681" lvl="1" indent="-363841" algn="ctr">
              <a:lnSpc>
                <a:spcPts val="4381"/>
              </a:lnSpc>
              <a:buFont typeface="Arial"/>
              <a:buChar char="•"/>
            </a:pPr>
            <a:r>
              <a:rPr lang="en-US" sz="3370" b="1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Jointure des Tables SpecialOfferProduct, Product et Catégories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4750" y="2840868"/>
            <a:ext cx="13269879" cy="5407476"/>
          </a:xfrm>
          <a:custGeom>
            <a:avLst/>
            <a:gdLst/>
            <a:ahLst/>
            <a:cxnLst/>
            <a:rect l="l" t="t" r="r" b="b"/>
            <a:pathLst>
              <a:path w="13269879" h="5407476">
                <a:moveTo>
                  <a:pt x="0" y="0"/>
                </a:moveTo>
                <a:lnTo>
                  <a:pt x="13269879" y="0"/>
                </a:lnTo>
                <a:lnTo>
                  <a:pt x="13269879" y="5407476"/>
                </a:lnTo>
                <a:lnTo>
                  <a:pt x="0" y="54074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349788"/>
            <a:ext cx="11649101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Joins pour des Analyses Approfondies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28817" y="1468917"/>
            <a:ext cx="10692675" cy="551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7681" lvl="1" indent="-363841" algn="ctr">
              <a:lnSpc>
                <a:spcPts val="4381"/>
              </a:lnSpc>
              <a:buFont typeface="Arial"/>
              <a:buChar char="•"/>
            </a:pPr>
            <a:r>
              <a:rPr lang="en-US" sz="3370" b="1">
                <a:solidFill>
                  <a:srgbClr val="00BF63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Jointure des Tables SalesPerson et Employee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019320" y="2901697"/>
            <a:ext cx="1400485" cy="6493178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07533" y="274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978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PLAN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250954" y="732392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250954" y="817421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b="1" i="1">
                <a:solidFill>
                  <a:srgbClr val="363636"/>
                </a:solidFill>
                <a:latin typeface="Oswald Bold"/>
                <a:ea typeface="Oswald Bold"/>
                <a:cs typeface="Oswald Bold"/>
                <a:sym typeface="Oswald Bold"/>
              </a:rPr>
              <a:t>07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3971" y="4223285"/>
            <a:ext cx="6802326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PRÉPARATION DE L'ENVIRONNEMENT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733971" y="5017502"/>
            <a:ext cx="9196417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EXPLORATION &amp; DOCUMENTATION DES DONNÉES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733971" y="5937593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NETTOYAGE DES DONNÉES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3971" y="6731810"/>
            <a:ext cx="6076629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CRÉATION DES VISUALISATIONS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733971" y="7532655"/>
            <a:ext cx="8142434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GESTION DE PROJET ET COLLABORATION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733971" y="8325031"/>
            <a:ext cx="5790503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733971" y="3433261"/>
            <a:ext cx="6802326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524" b="1" spc="247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INTRODUCTION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36731" y="1886933"/>
            <a:ext cx="9778387" cy="7371367"/>
          </a:xfrm>
          <a:custGeom>
            <a:avLst/>
            <a:gdLst/>
            <a:ahLst/>
            <a:cxnLst/>
            <a:rect l="l" t="t" r="r" b="b"/>
            <a:pathLst>
              <a:path w="9778387" h="7371367">
                <a:moveTo>
                  <a:pt x="0" y="0"/>
                </a:moveTo>
                <a:lnTo>
                  <a:pt x="9778387" y="0"/>
                </a:lnTo>
                <a:lnTo>
                  <a:pt x="9778387" y="7371367"/>
                </a:lnTo>
                <a:lnTo>
                  <a:pt x="0" y="73713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52" t="-1812" r="-22319" b="-302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36731" y="655907"/>
            <a:ext cx="9384665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sz="4051" b="1" spc="214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Chargement des données dans Power BI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894" y="1617770"/>
            <a:ext cx="15959510" cy="8199232"/>
          </a:xfrm>
          <a:custGeom>
            <a:avLst/>
            <a:gdLst/>
            <a:ahLst/>
            <a:cxnLst/>
            <a:rect l="l" t="t" r="r" b="b"/>
            <a:pathLst>
              <a:path w="15959510" h="8199232">
                <a:moveTo>
                  <a:pt x="0" y="0"/>
                </a:moveTo>
                <a:lnTo>
                  <a:pt x="15959510" y="0"/>
                </a:lnTo>
                <a:lnTo>
                  <a:pt x="15959510" y="8199231"/>
                </a:lnTo>
                <a:lnTo>
                  <a:pt x="0" y="819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7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0052" y="215676"/>
            <a:ext cx="7955598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  <a:spcBef>
                <a:spcPct val="0"/>
              </a:spcBef>
            </a:pPr>
            <a:r>
              <a:rPr lang="en-US" sz="4851" b="1" spc="257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Transformation des données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5017" y="1599332"/>
            <a:ext cx="15137966" cy="8155579"/>
          </a:xfrm>
          <a:custGeom>
            <a:avLst/>
            <a:gdLst/>
            <a:ahLst/>
            <a:cxnLst/>
            <a:rect l="l" t="t" r="r" b="b"/>
            <a:pathLst>
              <a:path w="15137966" h="8155579">
                <a:moveTo>
                  <a:pt x="0" y="0"/>
                </a:moveTo>
                <a:lnTo>
                  <a:pt x="15137966" y="0"/>
                </a:lnTo>
                <a:lnTo>
                  <a:pt x="15137966" y="8155579"/>
                </a:lnTo>
                <a:lnTo>
                  <a:pt x="0" y="81555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75017" y="584088"/>
            <a:ext cx="1161018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  <a:spcBef>
                <a:spcPct val="0"/>
              </a:spcBef>
            </a:pPr>
            <a:r>
              <a:rPr lang="en-US" sz="4851" b="1" spc="257">
                <a:solidFill>
                  <a:srgbClr val="00BF63"/>
                </a:solidFill>
                <a:latin typeface="Oswald Bold"/>
                <a:ea typeface="Oswald Bold"/>
                <a:cs typeface="Oswald Bold"/>
                <a:sym typeface="Oswald Bold"/>
              </a:rPr>
              <a:t>Création des relations entre les tableaux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051485" y="1955836"/>
            <a:ext cx="14185029" cy="7979079"/>
          </a:xfrm>
          <a:custGeom>
            <a:avLst/>
            <a:gdLst/>
            <a:ahLst/>
            <a:cxnLst/>
            <a:rect l="l" t="t" r="r" b="b"/>
            <a:pathLst>
              <a:path w="14185029" h="7979079">
                <a:moveTo>
                  <a:pt x="0" y="0"/>
                </a:moveTo>
                <a:lnTo>
                  <a:pt x="14185030" y="0"/>
                </a:lnTo>
                <a:lnTo>
                  <a:pt x="14185030" y="7979079"/>
                </a:lnTo>
                <a:lnTo>
                  <a:pt x="0" y="7979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2200" y="1202008"/>
            <a:ext cx="6730199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1 :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Accueil</a:t>
            </a:r>
            <a:endParaRPr lang="en-US" sz="3999" dirty="0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5352358" y="7196516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53234" y="2058899"/>
            <a:ext cx="14235387" cy="8025200"/>
          </a:xfrm>
          <a:custGeom>
            <a:avLst/>
            <a:gdLst/>
            <a:ahLst/>
            <a:cxnLst/>
            <a:rect l="l" t="t" r="r" b="b"/>
            <a:pathLst>
              <a:path w="14235387" h="8025200">
                <a:moveTo>
                  <a:pt x="0" y="0"/>
                </a:moveTo>
                <a:lnTo>
                  <a:pt x="14235387" y="0"/>
                </a:lnTo>
                <a:lnTo>
                  <a:pt x="14235387" y="8025200"/>
                </a:lnTo>
                <a:lnTo>
                  <a:pt x="0" y="802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7175" y="1202008"/>
            <a:ext cx="846922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2 :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Produits</a:t>
            </a:r>
            <a:endParaRPr lang="en-US" sz="3999" dirty="0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930497" y="2024291"/>
            <a:ext cx="14199845" cy="7969663"/>
          </a:xfrm>
          <a:custGeom>
            <a:avLst/>
            <a:gdLst/>
            <a:ahLst/>
            <a:cxnLst/>
            <a:rect l="l" t="t" r="r" b="b"/>
            <a:pathLst>
              <a:path w="14199845" h="7969663">
                <a:moveTo>
                  <a:pt x="0" y="0"/>
                </a:moveTo>
                <a:lnTo>
                  <a:pt x="14199845" y="0"/>
                </a:lnTo>
                <a:lnTo>
                  <a:pt x="14199845" y="7969663"/>
                </a:lnTo>
                <a:lnTo>
                  <a:pt x="0" y="79696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27175" y="1202008"/>
            <a:ext cx="7783425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2 :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Produits</a:t>
            </a:r>
            <a:endParaRPr lang="en-US" sz="3999" dirty="0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7200" y="2189434"/>
            <a:ext cx="13943045" cy="7860392"/>
          </a:xfrm>
          <a:custGeom>
            <a:avLst/>
            <a:gdLst/>
            <a:ahLst/>
            <a:cxnLst/>
            <a:rect l="l" t="t" r="r" b="b"/>
            <a:pathLst>
              <a:path w="13943045" h="7860392">
                <a:moveTo>
                  <a:pt x="0" y="0"/>
                </a:moveTo>
                <a:lnTo>
                  <a:pt x="13943045" y="0"/>
                </a:lnTo>
                <a:lnTo>
                  <a:pt x="13943045" y="7860391"/>
                </a:lnTo>
                <a:lnTo>
                  <a:pt x="0" y="78603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08705" y="1202008"/>
            <a:ext cx="700113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3 : Clients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17153" y="2189434"/>
            <a:ext cx="13976619" cy="7896790"/>
          </a:xfrm>
          <a:custGeom>
            <a:avLst/>
            <a:gdLst/>
            <a:ahLst/>
            <a:cxnLst/>
            <a:rect l="l" t="t" r="r" b="b"/>
            <a:pathLst>
              <a:path w="13976619" h="7896790">
                <a:moveTo>
                  <a:pt x="0" y="0"/>
                </a:moveTo>
                <a:lnTo>
                  <a:pt x="13976619" y="0"/>
                </a:lnTo>
                <a:lnTo>
                  <a:pt x="13976619" y="7896790"/>
                </a:lnTo>
                <a:lnTo>
                  <a:pt x="0" y="789679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3031" y="1202008"/>
            <a:ext cx="7316804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4 :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Employés</a:t>
            </a:r>
            <a:endParaRPr lang="en-US" sz="3999" dirty="0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46918" y="2011704"/>
            <a:ext cx="14207393" cy="7867344"/>
          </a:xfrm>
          <a:custGeom>
            <a:avLst/>
            <a:gdLst/>
            <a:ahLst/>
            <a:cxnLst/>
            <a:rect l="l" t="t" r="r" b="b"/>
            <a:pathLst>
              <a:path w="14207393" h="7867344">
                <a:moveTo>
                  <a:pt x="0" y="0"/>
                </a:moveTo>
                <a:lnTo>
                  <a:pt x="14207392" y="0"/>
                </a:lnTo>
                <a:lnTo>
                  <a:pt x="14207392" y="7867343"/>
                </a:lnTo>
                <a:lnTo>
                  <a:pt x="0" y="78673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202008"/>
            <a:ext cx="10058400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5 :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Cartes</a:t>
            </a: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 des </a:t>
            </a:r>
            <a:r>
              <a:rPr lang="en-US" sz="3999" dirty="0" err="1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Ventes</a:t>
            </a:r>
            <a:endParaRPr lang="en-US" sz="3999" dirty="0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79510" y="2028590"/>
            <a:ext cx="14025707" cy="7731671"/>
          </a:xfrm>
          <a:custGeom>
            <a:avLst/>
            <a:gdLst/>
            <a:ahLst/>
            <a:cxnLst/>
            <a:rect l="l" t="t" r="r" b="b"/>
            <a:pathLst>
              <a:path w="14025707" h="7731671">
                <a:moveTo>
                  <a:pt x="0" y="0"/>
                </a:moveTo>
                <a:lnTo>
                  <a:pt x="14025707" y="0"/>
                </a:lnTo>
                <a:lnTo>
                  <a:pt x="14025707" y="7731672"/>
                </a:lnTo>
                <a:lnTo>
                  <a:pt x="0" y="77316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202008"/>
            <a:ext cx="6263629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 dirty="0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6 : Pays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779578" y="734131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2952529"/>
            <a:ext cx="12063061" cy="5684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617"/>
              </a:lnSpc>
              <a:spcBef>
                <a:spcPct val="0"/>
              </a:spcBef>
            </a:pP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Dans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un monde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où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les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données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jouent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un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rôle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central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dans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la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prise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de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décision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, la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capacité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à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manipuler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,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analyser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et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visualiser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efficacement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ces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données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est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devenue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essentielle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.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C'est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dans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ce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cadre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que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s'inscrit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ce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projet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,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dont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l'objectif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principal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est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d'offrir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une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expérience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pratique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et collaborative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autour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des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données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d'AdventureWorks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,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une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entreprise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fictive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représentative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de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scénarios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réels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 </a:t>
            </a:r>
            <a:r>
              <a:rPr lang="en-US" sz="3600" dirty="0" err="1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d'entreprise</a:t>
            </a:r>
            <a:r>
              <a:rPr lang="en-US" sz="3600" dirty="0">
                <a:solidFill>
                  <a:srgbClr val="231F2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  <a:sym typeface="Oswald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94864" y="752447"/>
            <a:ext cx="4059884" cy="8198245"/>
            <a:chOff x="0" y="0"/>
            <a:chExt cx="628982" cy="12701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8982" cy="1270123"/>
            </a:xfrm>
            <a:custGeom>
              <a:avLst/>
              <a:gdLst/>
              <a:ahLst/>
              <a:cxnLst/>
              <a:rect l="l" t="t" r="r" b="b"/>
              <a:pathLst>
                <a:path w="628982" h="1270123">
                  <a:moveTo>
                    <a:pt x="0" y="0"/>
                  </a:moveTo>
                  <a:lnTo>
                    <a:pt x="628982" y="0"/>
                  </a:lnTo>
                  <a:lnTo>
                    <a:pt x="628982" y="1270123"/>
                  </a:lnTo>
                  <a:lnTo>
                    <a:pt x="0" y="1270123"/>
                  </a:lnTo>
                  <a:close/>
                </a:path>
              </a:pathLst>
            </a:custGeom>
            <a:blipFill>
              <a:blip r:embed="rId5"/>
              <a:stretch>
                <a:fillRect l="-129098" r="-129098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42191" y="888605"/>
            <a:ext cx="10536729" cy="1686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774"/>
              </a:lnSpc>
            </a:pPr>
            <a:r>
              <a:rPr lang="en-US" sz="9981" b="1" spc="978" dirty="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7522" y="2189434"/>
            <a:ext cx="13685002" cy="7766239"/>
          </a:xfrm>
          <a:custGeom>
            <a:avLst/>
            <a:gdLst/>
            <a:ahLst/>
            <a:cxnLst/>
            <a:rect l="l" t="t" r="r" b="b"/>
            <a:pathLst>
              <a:path w="13685002" h="7766239">
                <a:moveTo>
                  <a:pt x="0" y="0"/>
                </a:moveTo>
                <a:lnTo>
                  <a:pt x="13685002" y="0"/>
                </a:lnTo>
                <a:lnTo>
                  <a:pt x="13685002" y="7766238"/>
                </a:lnTo>
                <a:lnTo>
                  <a:pt x="0" y="7766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202008"/>
            <a:ext cx="6263629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7 : Temps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27522" y="2189434"/>
            <a:ext cx="13685002" cy="7766239"/>
          </a:xfrm>
          <a:custGeom>
            <a:avLst/>
            <a:gdLst/>
            <a:ahLst/>
            <a:cxnLst/>
            <a:rect l="l" t="t" r="r" b="b"/>
            <a:pathLst>
              <a:path w="13685002" h="7766239">
                <a:moveTo>
                  <a:pt x="0" y="0"/>
                </a:moveTo>
                <a:lnTo>
                  <a:pt x="13685002" y="0"/>
                </a:lnTo>
                <a:lnTo>
                  <a:pt x="13685002" y="7766238"/>
                </a:lnTo>
                <a:lnTo>
                  <a:pt x="0" y="77662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Analyse et Visualisation des Données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1202008"/>
            <a:ext cx="6263629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99"/>
              </a:lnSpc>
              <a:spcBef>
                <a:spcPct val="0"/>
              </a:spcBef>
            </a:pPr>
            <a:r>
              <a:rPr lang="en-US" sz="3999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Page 7 : Temps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23742" y="3526950"/>
            <a:ext cx="3990503" cy="1616550"/>
          </a:xfrm>
          <a:custGeom>
            <a:avLst/>
            <a:gdLst/>
            <a:ahLst/>
            <a:cxnLst/>
            <a:rect l="l" t="t" r="r" b="b"/>
            <a:pathLst>
              <a:path w="3990503" h="1616550">
                <a:moveTo>
                  <a:pt x="0" y="0"/>
                </a:moveTo>
                <a:lnTo>
                  <a:pt x="3990503" y="0"/>
                </a:lnTo>
                <a:lnTo>
                  <a:pt x="3990503" y="1616550"/>
                </a:lnTo>
                <a:lnTo>
                  <a:pt x="0" y="1616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04159" y="5815387"/>
            <a:ext cx="8829670" cy="55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87"/>
              </a:lnSpc>
              <a:spcBef>
                <a:spcPct val="0"/>
              </a:spcBef>
            </a:pPr>
            <a:r>
              <a:rPr lang="en-US" sz="3324" spc="176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Taiga.io</a:t>
            </a:r>
            <a:r>
              <a:rPr lang="en-US" sz="3324" spc="176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 : un outil de gestion de projet agile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65548" y="2606501"/>
            <a:ext cx="12314174" cy="6495727"/>
          </a:xfrm>
          <a:custGeom>
            <a:avLst/>
            <a:gdLst/>
            <a:ahLst/>
            <a:cxnLst/>
            <a:rect l="l" t="t" r="r" b="b"/>
            <a:pathLst>
              <a:path w="12314174" h="6495727">
                <a:moveTo>
                  <a:pt x="0" y="0"/>
                </a:moveTo>
                <a:lnTo>
                  <a:pt x="12314174" y="0"/>
                </a:lnTo>
                <a:lnTo>
                  <a:pt x="12314174" y="6495726"/>
                </a:lnTo>
                <a:lnTo>
                  <a:pt x="0" y="6495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85285" y="1566684"/>
            <a:ext cx="9907746" cy="6789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  <a:spcBef>
                <a:spcPct val="0"/>
              </a:spcBef>
            </a:pPr>
            <a:r>
              <a:rPr lang="en-US" sz="4051" spc="214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Planification et priorisation des tˆaches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794007" y="696894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67900" y="2197581"/>
            <a:ext cx="13706494" cy="6904646"/>
          </a:xfrm>
          <a:custGeom>
            <a:avLst/>
            <a:gdLst/>
            <a:ahLst/>
            <a:cxnLst/>
            <a:rect l="l" t="t" r="r" b="b"/>
            <a:pathLst>
              <a:path w="13706494" h="6904646">
                <a:moveTo>
                  <a:pt x="0" y="0"/>
                </a:moveTo>
                <a:lnTo>
                  <a:pt x="13706494" y="0"/>
                </a:lnTo>
                <a:lnTo>
                  <a:pt x="13706494" y="6904646"/>
                </a:lnTo>
                <a:lnTo>
                  <a:pt x="0" y="69046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54" y="1282046"/>
            <a:ext cx="9107658" cy="486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9"/>
              </a:lnSpc>
              <a:spcBef>
                <a:spcPct val="0"/>
              </a:spcBef>
            </a:pPr>
            <a:r>
              <a:rPr lang="en-US" sz="2890" spc="153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Sprint 1: Exploration et Préparation des Données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5145558" y="72765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3870" y="2080673"/>
            <a:ext cx="15420260" cy="7729405"/>
          </a:xfrm>
          <a:custGeom>
            <a:avLst/>
            <a:gdLst/>
            <a:ahLst/>
            <a:cxnLst/>
            <a:rect l="l" t="t" r="r" b="b"/>
            <a:pathLst>
              <a:path w="15420260" h="7729405">
                <a:moveTo>
                  <a:pt x="0" y="0"/>
                </a:moveTo>
                <a:lnTo>
                  <a:pt x="15420260" y="0"/>
                </a:lnTo>
                <a:lnTo>
                  <a:pt x="15420260" y="7729405"/>
                </a:lnTo>
                <a:lnTo>
                  <a:pt x="0" y="77294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5454" y="1282046"/>
            <a:ext cx="9107658" cy="991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89"/>
              </a:lnSpc>
            </a:pPr>
            <a:r>
              <a:rPr lang="en-US" sz="2890" spc="153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Sprint 2: Création des Rapports et Dashboards</a:t>
            </a:r>
          </a:p>
          <a:p>
            <a:pPr algn="l">
              <a:lnSpc>
                <a:spcPts val="3989"/>
              </a:lnSpc>
              <a:spcBef>
                <a:spcPct val="0"/>
              </a:spcBef>
            </a:pPr>
            <a:endParaRPr lang="en-US" sz="2890" spc="153">
              <a:solidFill>
                <a:srgbClr val="00BF63"/>
              </a:solidFill>
              <a:latin typeface="Alatsi"/>
              <a:ea typeface="Alatsi"/>
              <a:cs typeface="Alatsi"/>
              <a:sym typeface="Alatsi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5145558" y="72765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1777035"/>
            <a:ext cx="15744682" cy="6947341"/>
          </a:xfrm>
          <a:custGeom>
            <a:avLst/>
            <a:gdLst/>
            <a:ahLst/>
            <a:cxnLst/>
            <a:rect l="l" t="t" r="r" b="b"/>
            <a:pathLst>
              <a:path w="15744682" h="6947341">
                <a:moveTo>
                  <a:pt x="0" y="0"/>
                </a:moveTo>
                <a:lnTo>
                  <a:pt x="15744682" y="0"/>
                </a:lnTo>
                <a:lnTo>
                  <a:pt x="15744682" y="6947341"/>
                </a:lnTo>
                <a:lnTo>
                  <a:pt x="0" y="69473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36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5145558" y="72765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047451"/>
            <a:ext cx="12421032" cy="4192098"/>
          </a:xfrm>
          <a:custGeom>
            <a:avLst/>
            <a:gdLst/>
            <a:ahLst/>
            <a:cxnLst/>
            <a:rect l="l" t="t" r="r" b="b"/>
            <a:pathLst>
              <a:path w="12421032" h="4192098">
                <a:moveTo>
                  <a:pt x="0" y="0"/>
                </a:moveTo>
                <a:lnTo>
                  <a:pt x="12421032" y="0"/>
                </a:lnTo>
                <a:lnTo>
                  <a:pt x="12421032" y="4192098"/>
                </a:lnTo>
                <a:lnTo>
                  <a:pt x="0" y="41920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79722" y="4317238"/>
            <a:ext cx="3109523" cy="2299590"/>
          </a:xfrm>
          <a:custGeom>
            <a:avLst/>
            <a:gdLst/>
            <a:ahLst/>
            <a:cxnLst/>
            <a:rect l="l" t="t" r="r" b="b"/>
            <a:pathLst>
              <a:path w="3109523" h="2299590">
                <a:moveTo>
                  <a:pt x="0" y="0"/>
                </a:moveTo>
                <a:lnTo>
                  <a:pt x="3109523" y="0"/>
                </a:lnTo>
                <a:lnTo>
                  <a:pt x="3109523" y="2299590"/>
                </a:lnTo>
                <a:lnTo>
                  <a:pt x="0" y="2299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0753" r="-1130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85285" y="84184"/>
            <a:ext cx="11649101" cy="813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4"/>
              </a:lnSpc>
            </a:pPr>
            <a:r>
              <a:rPr lang="en-US" sz="4851" b="1" spc="257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Gestion de Projet et Collaboration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31937" y="1324730"/>
            <a:ext cx="9779636" cy="604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51" spc="188">
                <a:solidFill>
                  <a:srgbClr val="00BF63"/>
                </a:solidFill>
                <a:latin typeface="Alatsi"/>
                <a:ea typeface="Alatsi"/>
                <a:cs typeface="Alatsi"/>
                <a:sym typeface="Alatsi"/>
              </a:rPr>
              <a:t>Utilisation de GitHub pour la gestion du code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5145558" y="72765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57958" y="345962"/>
            <a:ext cx="11649101" cy="1241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44"/>
              </a:lnSpc>
            </a:pPr>
            <a:r>
              <a:rPr lang="en-US" sz="7351" b="1" spc="38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80251" y="2280343"/>
            <a:ext cx="16230600" cy="4989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  <a:spcBef>
                <a:spcPct val="0"/>
              </a:spcBef>
            </a:pP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Ce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projet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a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permis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d'explorer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les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différentes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étapes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clés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 la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gestion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données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,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depuis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la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préparation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l'environnement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jusqu'à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leur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transformation et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leur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visualisation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. En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utilisant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outils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tels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que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SQL Server et Power BI, nous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avons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nettoyé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et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structuré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les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données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,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établi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des relations entre les tables et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créé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visualisations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pour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faciliter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la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prise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décision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.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Ce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processus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illustre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l'importance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d'une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approche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méthodique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et collaborative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dans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l'analyse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des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données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,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fournissant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ainsi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une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base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solide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pour des analyses plus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approfondies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 à </a:t>
            </a:r>
            <a:r>
              <a:rPr lang="en-US" sz="3551" spc="188" dirty="0" err="1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l'avenir</a:t>
            </a:r>
            <a:r>
              <a:rPr lang="en-US" sz="3551" spc="188" dirty="0">
                <a:solidFill>
                  <a:srgbClr val="231F20"/>
                </a:solidFill>
                <a:latin typeface="Alatsi" charset="0"/>
                <a:ea typeface="Alatsi"/>
                <a:cs typeface="Alatsi"/>
                <a:sym typeface="Alatsi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38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02242" y="4076700"/>
            <a:ext cx="15285558" cy="31290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2178"/>
              </a:lnSpc>
              <a:spcBef>
                <a:spcPct val="0"/>
              </a:spcBef>
            </a:pPr>
            <a:r>
              <a:rPr lang="en-US" sz="8824" b="1" spc="864" dirty="0">
                <a:solidFill>
                  <a:schemeClr val="accent6">
                    <a:lumMod val="75000"/>
                  </a:schemeClr>
                </a:solidFill>
                <a:latin typeface="MV Boli" pitchFamily="2" charset="0"/>
                <a:ea typeface="Oswald Bold"/>
                <a:cs typeface="MV Boli" pitchFamily="2" charset="0"/>
                <a:sym typeface="Oswald Bold"/>
              </a:rPr>
              <a:t>MERCI DE VOTRE ATTENTION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39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142191" y="964805"/>
            <a:ext cx="10536729" cy="85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00"/>
              </a:lnSpc>
            </a:pPr>
            <a:r>
              <a:rPr lang="en-US" sz="5000" b="1" spc="490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OBJECTIF DU PROJET</a:t>
            </a:r>
          </a:p>
        </p:txBody>
      </p:sp>
      <p:sp>
        <p:nvSpPr>
          <p:cNvPr id="4" name="Freeform 4"/>
          <p:cNvSpPr/>
          <p:nvPr/>
        </p:nvSpPr>
        <p:spPr>
          <a:xfrm>
            <a:off x="-3149237" y="7320354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385768" y="2917002"/>
            <a:ext cx="15516465" cy="2355017"/>
            <a:chOff x="0" y="0"/>
            <a:chExt cx="20688620" cy="314002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1473815" cy="1473815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0" y="130580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1</a:t>
              </a:r>
            </a:p>
          </p:txBody>
        </p:sp>
        <p:grpSp>
          <p:nvGrpSpPr>
            <p:cNvPr id="10" name="Group 10"/>
            <p:cNvGrpSpPr/>
            <p:nvPr/>
          </p:nvGrpSpPr>
          <p:grpSpPr>
            <a:xfrm>
              <a:off x="0" y="1666208"/>
              <a:ext cx="1473815" cy="1473815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1796787"/>
              <a:ext cx="1473815" cy="111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48"/>
                </a:lnSpc>
              </a:pPr>
              <a:r>
                <a:rPr lang="en-US" sz="5034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2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11697" y="159155"/>
              <a:ext cx="18976923" cy="2143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Explorer et analyser les données de ventes</a:t>
              </a:r>
            </a:p>
            <a:p>
              <a:pPr algn="l">
                <a:lnSpc>
                  <a:spcPts val="4322"/>
                </a:lnSpc>
              </a:pPr>
              <a:endPara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  <a:p>
              <a:pPr algn="l">
                <a:lnSpc>
                  <a:spcPts val="4322"/>
                </a:lnSpc>
              </a:pPr>
              <a:endPara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711697" y="2025177"/>
              <a:ext cx="18976923" cy="689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2"/>
                </a:lnSpc>
              </a:pPr>
              <a:r>
                <a:rPr lang="en-US" sz="3087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Nettoyer et assurer la qualité des données pour des analyses fiables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85768" y="5556800"/>
            <a:ext cx="1105361" cy="110536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85768" y="5630923"/>
            <a:ext cx="1105361" cy="86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385768" y="6806456"/>
            <a:ext cx="1105361" cy="110536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C7C6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85768" y="6880578"/>
            <a:ext cx="1105361" cy="861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8"/>
              </a:lnSpc>
            </a:pPr>
            <a:r>
              <a:rPr lang="en-US" sz="5034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69540" y="5809358"/>
            <a:ext cx="14232692" cy="53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Créer des visualisations interactives avec Power BI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69540" y="7059014"/>
            <a:ext cx="14232692" cy="53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2"/>
              </a:lnSpc>
            </a:pPr>
            <a:r>
              <a:rPr lang="en-US" sz="3087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Mettre en pratique des outils de gestion et de collaboration (Taiga.io et GitHub)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32396" y="3858047"/>
            <a:ext cx="3467015" cy="3420993"/>
          </a:xfrm>
          <a:custGeom>
            <a:avLst/>
            <a:gdLst/>
            <a:ahLst/>
            <a:cxnLst/>
            <a:rect l="l" t="t" r="r" b="b"/>
            <a:pathLst>
              <a:path w="3467015" h="3420993">
                <a:moveTo>
                  <a:pt x="0" y="0"/>
                </a:moveTo>
                <a:lnTo>
                  <a:pt x="3467015" y="0"/>
                </a:lnTo>
                <a:lnTo>
                  <a:pt x="3467015" y="3420993"/>
                </a:lnTo>
                <a:lnTo>
                  <a:pt x="0" y="34209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4834" y="4929197"/>
            <a:ext cx="4958795" cy="1817779"/>
          </a:xfrm>
          <a:custGeom>
            <a:avLst/>
            <a:gdLst/>
            <a:ahLst/>
            <a:cxnLst/>
            <a:rect l="l" t="t" r="r" b="b"/>
            <a:pathLst>
              <a:path w="4958795" h="1817779">
                <a:moveTo>
                  <a:pt x="0" y="0"/>
                </a:moveTo>
                <a:lnTo>
                  <a:pt x="4958795" y="0"/>
                </a:lnTo>
                <a:lnTo>
                  <a:pt x="4958795" y="1817779"/>
                </a:lnTo>
                <a:lnTo>
                  <a:pt x="0" y="18177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44295" y="3809529"/>
            <a:ext cx="2950661" cy="3706011"/>
          </a:xfrm>
          <a:custGeom>
            <a:avLst/>
            <a:gdLst/>
            <a:ahLst/>
            <a:cxnLst/>
            <a:rect l="l" t="t" r="r" b="b"/>
            <a:pathLst>
              <a:path w="2950661" h="3706011">
                <a:moveTo>
                  <a:pt x="0" y="0"/>
                </a:moveTo>
                <a:lnTo>
                  <a:pt x="2950661" y="0"/>
                </a:lnTo>
                <a:lnTo>
                  <a:pt x="2950661" y="3706011"/>
                </a:lnTo>
                <a:lnTo>
                  <a:pt x="0" y="37060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6195" r="-5808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30621" y="554079"/>
            <a:ext cx="10453588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PRÉPARATION DE L'ENVIRONNEMENT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7706" y="2071439"/>
            <a:ext cx="15399067" cy="42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4960" lvl="1" indent="-272480" algn="ctr">
              <a:lnSpc>
                <a:spcPts val="3483"/>
              </a:lnSpc>
              <a:buFont typeface="Arial"/>
              <a:buChar char="•"/>
            </a:pPr>
            <a:r>
              <a:rPr lang="en-US" sz="2524" spc="247">
                <a:solidFill>
                  <a:srgbClr val="231F20"/>
                </a:solidFill>
                <a:latin typeface="Alatsi"/>
                <a:ea typeface="Alatsi"/>
                <a:cs typeface="Alatsi"/>
                <a:sym typeface="Alatsi"/>
              </a:rPr>
              <a:t>Installer et configurer l'environnement nécessaire pour travailler avec AdventureWorks.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0621" y="2975894"/>
            <a:ext cx="11899108" cy="6812240"/>
          </a:xfrm>
          <a:custGeom>
            <a:avLst/>
            <a:gdLst/>
            <a:ahLst/>
            <a:cxnLst/>
            <a:rect l="l" t="t" r="r" b="b"/>
            <a:pathLst>
              <a:path w="11899108" h="6812240">
                <a:moveTo>
                  <a:pt x="0" y="0"/>
                </a:moveTo>
                <a:lnTo>
                  <a:pt x="11899108" y="0"/>
                </a:lnTo>
                <a:lnTo>
                  <a:pt x="11899108" y="6812239"/>
                </a:lnTo>
                <a:lnTo>
                  <a:pt x="0" y="6812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30621" y="554079"/>
            <a:ext cx="10453588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PRÉPARATION DE L'ENVIRONNEMENT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4037" y="2096491"/>
            <a:ext cx="13317883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509"/>
              </a:lnSpc>
              <a:buFont typeface="Arial"/>
              <a:buChar char="•"/>
            </a:pPr>
            <a:r>
              <a:rPr lang="en-US" sz="2699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Téléchargement et Installation d'AdventureWorks(AdventureWorks2019)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0621" y="2730071"/>
            <a:ext cx="13447214" cy="7276570"/>
          </a:xfrm>
          <a:custGeom>
            <a:avLst/>
            <a:gdLst/>
            <a:ahLst/>
            <a:cxnLst/>
            <a:rect l="l" t="t" r="r" b="b"/>
            <a:pathLst>
              <a:path w="13447214" h="7276570">
                <a:moveTo>
                  <a:pt x="0" y="0"/>
                </a:moveTo>
                <a:lnTo>
                  <a:pt x="13447214" y="0"/>
                </a:lnTo>
                <a:lnTo>
                  <a:pt x="13447214" y="7276570"/>
                </a:lnTo>
                <a:lnTo>
                  <a:pt x="0" y="7276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30621" y="554079"/>
            <a:ext cx="10453588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PRÉPARATION DE L'ENVIRONNEMENT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4037" y="2096491"/>
            <a:ext cx="969775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509"/>
              </a:lnSpc>
              <a:buFont typeface="Arial"/>
              <a:buChar char="•"/>
            </a:pPr>
            <a:r>
              <a:rPr lang="en-US" sz="2699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Connexion à SQL Server Management Studio (SSMS)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61853" y="2788977"/>
            <a:ext cx="11721988" cy="6313250"/>
          </a:xfrm>
          <a:custGeom>
            <a:avLst/>
            <a:gdLst/>
            <a:ahLst/>
            <a:cxnLst/>
            <a:rect l="l" t="t" r="r" b="b"/>
            <a:pathLst>
              <a:path w="11721988" h="6313250">
                <a:moveTo>
                  <a:pt x="0" y="0"/>
                </a:moveTo>
                <a:lnTo>
                  <a:pt x="11721989" y="0"/>
                </a:lnTo>
                <a:lnTo>
                  <a:pt x="11721989" y="6313250"/>
                </a:lnTo>
                <a:lnTo>
                  <a:pt x="0" y="63132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30621" y="554079"/>
            <a:ext cx="10453588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PRÉPARATION DE L'ENVIRONNEMENT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34037" y="2096491"/>
            <a:ext cx="9697755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ctr">
              <a:lnSpc>
                <a:spcPts val="3509"/>
              </a:lnSpc>
              <a:buFont typeface="Arial"/>
              <a:buChar char="•"/>
            </a:pPr>
            <a:r>
              <a:rPr lang="en-US" sz="2699" b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Importation et Restauration de la Base de Données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994936" y="7891202"/>
            <a:ext cx="1268693" cy="1211025"/>
          </a:xfrm>
          <a:custGeom>
            <a:avLst/>
            <a:gdLst/>
            <a:ahLst/>
            <a:cxnLst/>
            <a:rect l="l" t="t" r="r" b="b"/>
            <a:pathLst>
              <a:path w="1268693" h="1211025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85428" y="1744251"/>
            <a:ext cx="2793188" cy="6752463"/>
          </a:xfrm>
          <a:custGeom>
            <a:avLst/>
            <a:gdLst/>
            <a:ahLst/>
            <a:cxnLst/>
            <a:rect l="l" t="t" r="r" b="b"/>
            <a:pathLst>
              <a:path w="2793188" h="6752463">
                <a:moveTo>
                  <a:pt x="0" y="0"/>
                </a:moveTo>
                <a:lnTo>
                  <a:pt x="2793187" y="0"/>
                </a:lnTo>
                <a:lnTo>
                  <a:pt x="2793187" y="6752464"/>
                </a:lnTo>
                <a:lnTo>
                  <a:pt x="0" y="67524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9799721" y="5962527"/>
            <a:ext cx="2553174" cy="2534187"/>
          </a:xfrm>
          <a:custGeom>
            <a:avLst/>
            <a:gdLst/>
            <a:ahLst/>
            <a:cxnLst/>
            <a:rect l="l" t="t" r="r" b="b"/>
            <a:pathLst>
              <a:path w="2553174" h="2534187">
                <a:moveTo>
                  <a:pt x="0" y="0"/>
                </a:moveTo>
                <a:lnTo>
                  <a:pt x="2553174" y="0"/>
                </a:lnTo>
                <a:lnTo>
                  <a:pt x="2553174" y="2534188"/>
                </a:lnTo>
                <a:lnTo>
                  <a:pt x="0" y="25341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3255" r="-1615"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371714" y="1744251"/>
            <a:ext cx="2393212" cy="2895654"/>
          </a:xfrm>
          <a:custGeom>
            <a:avLst/>
            <a:gdLst/>
            <a:ahLst/>
            <a:cxnLst/>
            <a:rect l="l" t="t" r="r" b="b"/>
            <a:pathLst>
              <a:path w="2393212" h="2895654">
                <a:moveTo>
                  <a:pt x="0" y="0"/>
                </a:moveTo>
                <a:lnTo>
                  <a:pt x="2393211" y="0"/>
                </a:lnTo>
                <a:lnTo>
                  <a:pt x="2393211" y="2895654"/>
                </a:lnTo>
                <a:lnTo>
                  <a:pt x="0" y="289565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677010" y="6121922"/>
            <a:ext cx="2153611" cy="2374792"/>
          </a:xfrm>
          <a:custGeom>
            <a:avLst/>
            <a:gdLst/>
            <a:ahLst/>
            <a:cxnLst/>
            <a:rect l="l" t="t" r="r" b="b"/>
            <a:pathLst>
              <a:path w="2153611" h="2374792">
                <a:moveTo>
                  <a:pt x="0" y="0"/>
                </a:moveTo>
                <a:lnTo>
                  <a:pt x="2153611" y="0"/>
                </a:lnTo>
                <a:lnTo>
                  <a:pt x="2153611" y="2374793"/>
                </a:lnTo>
                <a:lnTo>
                  <a:pt x="0" y="23747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10700" y="1744251"/>
            <a:ext cx="2119921" cy="1993735"/>
          </a:xfrm>
          <a:custGeom>
            <a:avLst/>
            <a:gdLst/>
            <a:ahLst/>
            <a:cxnLst/>
            <a:rect l="l" t="t" r="r" b="b"/>
            <a:pathLst>
              <a:path w="2119921" h="1993735">
                <a:moveTo>
                  <a:pt x="0" y="0"/>
                </a:moveTo>
                <a:lnTo>
                  <a:pt x="2119921" y="0"/>
                </a:lnTo>
                <a:lnTo>
                  <a:pt x="2119921" y="1993736"/>
                </a:lnTo>
                <a:lnTo>
                  <a:pt x="0" y="1993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4105495" y="3956196"/>
            <a:ext cx="2099380" cy="4540519"/>
          </a:xfrm>
          <a:custGeom>
            <a:avLst/>
            <a:gdLst/>
            <a:ahLst/>
            <a:cxnLst/>
            <a:rect l="l" t="t" r="r" b="b"/>
            <a:pathLst>
              <a:path w="2099380" h="4540519">
                <a:moveTo>
                  <a:pt x="0" y="0"/>
                </a:moveTo>
                <a:lnTo>
                  <a:pt x="2099380" y="0"/>
                </a:lnTo>
                <a:lnTo>
                  <a:pt x="2099380" y="4540519"/>
                </a:lnTo>
                <a:lnTo>
                  <a:pt x="0" y="454051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  <a:ln w="38100" cap="sq">
            <a:solidFill>
              <a:srgbClr val="8C52FF"/>
            </a:solidFill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2830621" y="-66675"/>
            <a:ext cx="11649101" cy="680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0"/>
              </a:lnSpc>
            </a:pPr>
            <a:r>
              <a:rPr lang="en-US" sz="4051" b="1" spc="214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EXPLORATION &amp; DOCUMENTATION DES DONNÉES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31F2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685</Words>
  <Application>Microsoft Office PowerPoint</Application>
  <PresentationFormat>Personnalisé</PresentationFormat>
  <Paragraphs>157</Paragraphs>
  <Slides>39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51" baseType="lpstr">
      <vt:lpstr>Arial</vt:lpstr>
      <vt:lpstr>Open Sans</vt:lpstr>
      <vt:lpstr>DM Sans Bold</vt:lpstr>
      <vt:lpstr>Open Sauce</vt:lpstr>
      <vt:lpstr>Open Sans Semibold</vt:lpstr>
      <vt:lpstr>Oswald Bold</vt:lpstr>
      <vt:lpstr>MV Boli</vt:lpstr>
      <vt:lpstr>Open Sauce Bold</vt:lpstr>
      <vt:lpstr>Oswald</vt:lpstr>
      <vt:lpstr>Alatsi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</dc:title>
  <dc:creator>ouabbim</dc:creator>
  <cp:lastModifiedBy>user</cp:lastModifiedBy>
  <cp:revision>4</cp:revision>
  <dcterms:created xsi:type="dcterms:W3CDTF">2006-08-16T00:00:00Z</dcterms:created>
  <dcterms:modified xsi:type="dcterms:W3CDTF">2024-12-26T14:41:06Z</dcterms:modified>
  <dc:identifier>DAGaIyX7Nss</dc:identifier>
</cp:coreProperties>
</file>